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76" r:id="rId2"/>
    <p:sldId id="275" r:id="rId3"/>
    <p:sldId id="280" r:id="rId4"/>
    <p:sldId id="258" r:id="rId5"/>
    <p:sldId id="259" r:id="rId6"/>
    <p:sldId id="279" r:id="rId7"/>
    <p:sldId id="261" r:id="rId8"/>
    <p:sldId id="262" r:id="rId9"/>
    <p:sldId id="278" r:id="rId10"/>
    <p:sldId id="263" r:id="rId11"/>
    <p:sldId id="264" r:id="rId12"/>
    <p:sldId id="265" r:id="rId13"/>
    <p:sldId id="266" r:id="rId14"/>
    <p:sldId id="267" r:id="rId15"/>
    <p:sldId id="269" r:id="rId16"/>
    <p:sldId id="270" r:id="rId17"/>
    <p:sldId id="272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204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E1E46D-71AE-744F-8CC2-4D000E5C26A1}" type="doc">
      <dgm:prSet loTypeId="urn:microsoft.com/office/officeart/2005/8/layout/matrix3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D3ED96F-C082-3F44-A531-12444D90E764}">
      <dgm:prSet phldrT="[Text]"/>
      <dgm:spPr/>
      <dgm:t>
        <a:bodyPr/>
        <a:lstStyle/>
        <a:p>
          <a:r>
            <a:rPr lang="en-GB" b="1" dirty="0" smtClean="0">
              <a:solidFill>
                <a:schemeClr val="bg1"/>
              </a:solidFill>
            </a:rPr>
            <a:t>Young People’s Advisory Groups </a:t>
          </a:r>
          <a:endParaRPr lang="en-US" b="1" dirty="0">
            <a:solidFill>
              <a:schemeClr val="bg1"/>
            </a:solidFill>
          </a:endParaRPr>
        </a:p>
      </dgm:t>
    </dgm:pt>
    <dgm:pt modelId="{C2A9A10F-7ADC-2045-8D0F-9D1399C6F667}" type="parTrans" cxnId="{A5CA0B64-9F95-844F-8D03-8391683CCBC2}">
      <dgm:prSet/>
      <dgm:spPr/>
      <dgm:t>
        <a:bodyPr/>
        <a:lstStyle/>
        <a:p>
          <a:endParaRPr lang="en-US"/>
        </a:p>
      </dgm:t>
    </dgm:pt>
    <dgm:pt modelId="{77B5DB4B-7DDD-084B-8805-26391441814F}" type="sibTrans" cxnId="{A5CA0B64-9F95-844F-8D03-8391683CCBC2}">
      <dgm:prSet/>
      <dgm:spPr/>
      <dgm:t>
        <a:bodyPr/>
        <a:lstStyle/>
        <a:p>
          <a:endParaRPr lang="en-US"/>
        </a:p>
      </dgm:t>
    </dgm:pt>
    <dgm:pt modelId="{D2A1361F-CE14-164A-BBF4-6822DA67BB30}">
      <dgm:prSet phldrT="[Text]"/>
      <dgm:spPr/>
      <dgm:t>
        <a:bodyPr/>
        <a:lstStyle/>
        <a:p>
          <a:r>
            <a:rPr lang="en-GB" b="1" dirty="0" smtClean="0">
              <a:solidFill>
                <a:srgbClr val="000000"/>
              </a:solidFill>
            </a:rPr>
            <a:t>Children’s Advisory groups</a:t>
          </a:r>
          <a:endParaRPr lang="en-US" b="1" dirty="0">
            <a:solidFill>
              <a:srgbClr val="000000"/>
            </a:solidFill>
          </a:endParaRPr>
        </a:p>
      </dgm:t>
    </dgm:pt>
    <dgm:pt modelId="{52A2CB18-5A84-C648-960F-827439682A78}" type="parTrans" cxnId="{661D4055-96D0-2844-AE13-851D5ABFCE77}">
      <dgm:prSet/>
      <dgm:spPr/>
      <dgm:t>
        <a:bodyPr/>
        <a:lstStyle/>
        <a:p>
          <a:endParaRPr lang="en-US"/>
        </a:p>
      </dgm:t>
    </dgm:pt>
    <dgm:pt modelId="{DA6EAD35-C0F9-A54D-95BB-40C4F9901EB8}" type="sibTrans" cxnId="{661D4055-96D0-2844-AE13-851D5ABFCE77}">
      <dgm:prSet/>
      <dgm:spPr/>
      <dgm:t>
        <a:bodyPr/>
        <a:lstStyle/>
        <a:p>
          <a:endParaRPr lang="en-US"/>
        </a:p>
      </dgm:t>
    </dgm:pt>
    <dgm:pt modelId="{36F6A397-EF80-DD47-B325-8ED8BFFB1BBE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0FE07EA3-E453-F74B-8A2E-666767F4E45F}" type="parTrans" cxnId="{9628CFA7-B3ED-E249-8492-521DCCDA08F4}">
      <dgm:prSet/>
      <dgm:spPr/>
      <dgm:t>
        <a:bodyPr/>
        <a:lstStyle/>
        <a:p>
          <a:endParaRPr lang="en-US"/>
        </a:p>
      </dgm:t>
    </dgm:pt>
    <dgm:pt modelId="{20867369-EB35-3F44-A914-9B847524D97C}" type="sibTrans" cxnId="{9628CFA7-B3ED-E249-8492-521DCCDA08F4}">
      <dgm:prSet/>
      <dgm:spPr/>
      <dgm:t>
        <a:bodyPr/>
        <a:lstStyle/>
        <a:p>
          <a:endParaRPr lang="en-US"/>
        </a:p>
      </dgm:t>
    </dgm:pt>
    <dgm:pt modelId="{EDB585C5-27DF-2341-9819-8359D1253589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ED823C64-70AD-CA43-B031-C03F1EC0641D}" type="parTrans" cxnId="{2FE23926-48E9-A24B-BA4A-90A4176A66D2}">
      <dgm:prSet/>
      <dgm:spPr/>
      <dgm:t>
        <a:bodyPr/>
        <a:lstStyle/>
        <a:p>
          <a:endParaRPr lang="en-US"/>
        </a:p>
      </dgm:t>
    </dgm:pt>
    <dgm:pt modelId="{A2E1144C-6D49-7F44-A918-69AD09F4E06C}" type="sibTrans" cxnId="{2FE23926-48E9-A24B-BA4A-90A4176A66D2}">
      <dgm:prSet/>
      <dgm:spPr/>
      <dgm:t>
        <a:bodyPr/>
        <a:lstStyle/>
        <a:p>
          <a:endParaRPr lang="en-US"/>
        </a:p>
      </dgm:t>
    </dgm:pt>
    <dgm:pt modelId="{104CAD51-6B1E-7242-A511-3D88C107189A}" type="pres">
      <dgm:prSet presAssocID="{47E1E46D-71AE-744F-8CC2-4D000E5C26A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E1C877-0D14-C645-9200-70BCFFBDD546}" type="pres">
      <dgm:prSet presAssocID="{47E1E46D-71AE-744F-8CC2-4D000E5C26A1}" presName="diamond" presStyleLbl="bgShp" presStyleIdx="0" presStyleCnt="1"/>
      <dgm:spPr/>
    </dgm:pt>
    <dgm:pt modelId="{8B0E0C27-CA75-CE4E-9F2C-1C2BF8EB718B}" type="pres">
      <dgm:prSet presAssocID="{47E1E46D-71AE-744F-8CC2-4D000E5C26A1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180B49-769C-AD47-B432-1F3242B40C67}" type="pres">
      <dgm:prSet presAssocID="{47E1E46D-71AE-744F-8CC2-4D000E5C26A1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73397C-6418-1047-AC9D-AEB1EF3E182F}" type="pres">
      <dgm:prSet presAssocID="{47E1E46D-71AE-744F-8CC2-4D000E5C26A1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235B52-3E40-A54D-9528-045B509B97BA}" type="pres">
      <dgm:prSet presAssocID="{47E1E46D-71AE-744F-8CC2-4D000E5C26A1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28CFA7-B3ED-E249-8492-521DCCDA08F4}" srcId="{47E1E46D-71AE-744F-8CC2-4D000E5C26A1}" destId="{36F6A397-EF80-DD47-B325-8ED8BFFB1BBE}" srcOrd="2" destOrd="0" parTransId="{0FE07EA3-E453-F74B-8A2E-666767F4E45F}" sibTransId="{20867369-EB35-3F44-A914-9B847524D97C}"/>
    <dgm:cxn modelId="{F10C2E05-3DBB-BF46-BDD6-6AD3B8BB216D}" type="presOf" srcId="{47E1E46D-71AE-744F-8CC2-4D000E5C26A1}" destId="{104CAD51-6B1E-7242-A511-3D88C107189A}" srcOrd="0" destOrd="0" presId="urn:microsoft.com/office/officeart/2005/8/layout/matrix3"/>
    <dgm:cxn modelId="{B3EDF47E-8B66-0D49-9426-28721A9ABD01}" type="presOf" srcId="{36F6A397-EF80-DD47-B325-8ED8BFFB1BBE}" destId="{9873397C-6418-1047-AC9D-AEB1EF3E182F}" srcOrd="0" destOrd="0" presId="urn:microsoft.com/office/officeart/2005/8/layout/matrix3"/>
    <dgm:cxn modelId="{357BCC37-AB75-4046-98F0-F86DD28B8BA2}" type="presOf" srcId="{D2A1361F-CE14-164A-BBF4-6822DA67BB30}" destId="{85180B49-769C-AD47-B432-1F3242B40C67}" srcOrd="0" destOrd="0" presId="urn:microsoft.com/office/officeart/2005/8/layout/matrix3"/>
    <dgm:cxn modelId="{2FE23926-48E9-A24B-BA4A-90A4176A66D2}" srcId="{47E1E46D-71AE-744F-8CC2-4D000E5C26A1}" destId="{EDB585C5-27DF-2341-9819-8359D1253589}" srcOrd="3" destOrd="0" parTransId="{ED823C64-70AD-CA43-B031-C03F1EC0641D}" sibTransId="{A2E1144C-6D49-7F44-A918-69AD09F4E06C}"/>
    <dgm:cxn modelId="{661D4055-96D0-2844-AE13-851D5ABFCE77}" srcId="{47E1E46D-71AE-744F-8CC2-4D000E5C26A1}" destId="{D2A1361F-CE14-164A-BBF4-6822DA67BB30}" srcOrd="1" destOrd="0" parTransId="{52A2CB18-5A84-C648-960F-827439682A78}" sibTransId="{DA6EAD35-C0F9-A54D-95BB-40C4F9901EB8}"/>
    <dgm:cxn modelId="{0847539A-3B13-5444-BFC2-E427E5333516}" type="presOf" srcId="{EDB585C5-27DF-2341-9819-8359D1253589}" destId="{34235B52-3E40-A54D-9528-045B509B97BA}" srcOrd="0" destOrd="0" presId="urn:microsoft.com/office/officeart/2005/8/layout/matrix3"/>
    <dgm:cxn modelId="{556552DC-F2C5-8948-B56D-8469533848E9}" type="presOf" srcId="{ED3ED96F-C082-3F44-A531-12444D90E764}" destId="{8B0E0C27-CA75-CE4E-9F2C-1C2BF8EB718B}" srcOrd="0" destOrd="0" presId="urn:microsoft.com/office/officeart/2005/8/layout/matrix3"/>
    <dgm:cxn modelId="{A5CA0B64-9F95-844F-8D03-8391683CCBC2}" srcId="{47E1E46D-71AE-744F-8CC2-4D000E5C26A1}" destId="{ED3ED96F-C082-3F44-A531-12444D90E764}" srcOrd="0" destOrd="0" parTransId="{C2A9A10F-7ADC-2045-8D0F-9D1399C6F667}" sibTransId="{77B5DB4B-7DDD-084B-8805-26391441814F}"/>
    <dgm:cxn modelId="{6A569C33-1237-914C-A92C-96F87E93EA3C}" type="presParOf" srcId="{104CAD51-6B1E-7242-A511-3D88C107189A}" destId="{47E1C877-0D14-C645-9200-70BCFFBDD546}" srcOrd="0" destOrd="0" presId="urn:microsoft.com/office/officeart/2005/8/layout/matrix3"/>
    <dgm:cxn modelId="{34CC3B04-47BF-1240-85F8-BF2F5A0D34F0}" type="presParOf" srcId="{104CAD51-6B1E-7242-A511-3D88C107189A}" destId="{8B0E0C27-CA75-CE4E-9F2C-1C2BF8EB718B}" srcOrd="1" destOrd="0" presId="urn:microsoft.com/office/officeart/2005/8/layout/matrix3"/>
    <dgm:cxn modelId="{2EB860B7-53C4-5247-97F2-776E09B1E0AF}" type="presParOf" srcId="{104CAD51-6B1E-7242-A511-3D88C107189A}" destId="{85180B49-769C-AD47-B432-1F3242B40C67}" srcOrd="2" destOrd="0" presId="urn:microsoft.com/office/officeart/2005/8/layout/matrix3"/>
    <dgm:cxn modelId="{09084368-88F7-5345-9D98-B5987B580F75}" type="presParOf" srcId="{104CAD51-6B1E-7242-A511-3D88C107189A}" destId="{9873397C-6418-1047-AC9D-AEB1EF3E182F}" srcOrd="3" destOrd="0" presId="urn:microsoft.com/office/officeart/2005/8/layout/matrix3"/>
    <dgm:cxn modelId="{04CE503E-9DF5-0A4E-AA39-FCC758B1D7A2}" type="presParOf" srcId="{104CAD51-6B1E-7242-A511-3D88C107189A}" destId="{34235B52-3E40-A54D-9528-045B509B97B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E1C877-0D14-C645-9200-70BCFFBDD546}">
      <dsp:nvSpPr>
        <dsp:cNvPr id="0" name=""/>
        <dsp:cNvSpPr/>
      </dsp:nvSpPr>
      <dsp:spPr>
        <a:xfrm>
          <a:off x="1547018" y="0"/>
          <a:ext cx="4525963" cy="4525963"/>
        </a:xfrm>
        <a:prstGeom prst="diamond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0E0C27-CA75-CE4E-9F2C-1C2BF8EB718B}">
      <dsp:nvSpPr>
        <dsp:cNvPr id="0" name=""/>
        <dsp:cNvSpPr/>
      </dsp:nvSpPr>
      <dsp:spPr>
        <a:xfrm>
          <a:off x="1976984" y="429966"/>
          <a:ext cx="1765125" cy="176512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1" kern="1200" dirty="0" smtClean="0">
              <a:solidFill>
                <a:schemeClr val="bg1"/>
              </a:solidFill>
            </a:rPr>
            <a:t>Young People’s Advisory Groups </a:t>
          </a:r>
          <a:endParaRPr lang="en-US" sz="2300" b="1" kern="1200" dirty="0">
            <a:solidFill>
              <a:schemeClr val="bg1"/>
            </a:solidFill>
          </a:endParaRPr>
        </a:p>
      </dsp:txBody>
      <dsp:txXfrm>
        <a:off x="2063150" y="516132"/>
        <a:ext cx="1592793" cy="1592793"/>
      </dsp:txXfrm>
    </dsp:sp>
    <dsp:sp modelId="{85180B49-769C-AD47-B432-1F3242B40C67}">
      <dsp:nvSpPr>
        <dsp:cNvPr id="0" name=""/>
        <dsp:cNvSpPr/>
      </dsp:nvSpPr>
      <dsp:spPr>
        <a:xfrm>
          <a:off x="3877889" y="429966"/>
          <a:ext cx="1765125" cy="1765125"/>
        </a:xfrm>
        <a:prstGeom prst="roundRect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1" kern="1200" dirty="0" smtClean="0">
              <a:solidFill>
                <a:srgbClr val="000000"/>
              </a:solidFill>
            </a:rPr>
            <a:t>Children’s Advisory groups</a:t>
          </a:r>
          <a:endParaRPr lang="en-US" sz="2300" b="1" kern="1200" dirty="0">
            <a:solidFill>
              <a:srgbClr val="000000"/>
            </a:solidFill>
          </a:endParaRPr>
        </a:p>
      </dsp:txBody>
      <dsp:txXfrm>
        <a:off x="3964055" y="516132"/>
        <a:ext cx="1592793" cy="1592793"/>
      </dsp:txXfrm>
    </dsp:sp>
    <dsp:sp modelId="{9873397C-6418-1047-AC9D-AEB1EF3E182F}">
      <dsp:nvSpPr>
        <dsp:cNvPr id="0" name=""/>
        <dsp:cNvSpPr/>
      </dsp:nvSpPr>
      <dsp:spPr>
        <a:xfrm>
          <a:off x="1976984" y="2330870"/>
          <a:ext cx="1765125" cy="1765125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2063150" y="2417036"/>
        <a:ext cx="1592793" cy="1592793"/>
      </dsp:txXfrm>
    </dsp:sp>
    <dsp:sp modelId="{34235B52-3E40-A54D-9528-045B509B97BA}">
      <dsp:nvSpPr>
        <dsp:cNvPr id="0" name=""/>
        <dsp:cNvSpPr/>
      </dsp:nvSpPr>
      <dsp:spPr>
        <a:xfrm>
          <a:off x="3877889" y="2330870"/>
          <a:ext cx="1765125" cy="1765125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3964055" y="2417036"/>
        <a:ext cx="1592793" cy="15927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13B37-9B62-BF46-AE01-3CC7B768811F}" type="datetimeFigureOut">
              <a:rPr lang="en-US" smtClean="0"/>
              <a:t>08/02/18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6448F-71D9-7D44-959E-F46DA079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17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6448F-71D9-7D44-959E-F46DA079F3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12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EE375-BBC1-4DCE-BACD-2DC659A6C476}" type="slidenum">
              <a:rPr lang="en-IE" smtClean="0"/>
              <a:pPr/>
              <a:t>8</a:t>
            </a:fld>
            <a:endParaRPr lang="en-I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1AC37-6CA2-EF48-997B-74D81EA619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77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49A6-9AF8-B54C-A3C5-34B0F8D9A54D}" type="datetimeFigureOut">
              <a:rPr lang="en-US" smtClean="0"/>
              <a:t>08/02/18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42ECD-3832-D545-B203-9013407C6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94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49A6-9AF8-B54C-A3C5-34B0F8D9A54D}" type="datetimeFigureOut">
              <a:rPr lang="en-US" smtClean="0"/>
              <a:t>08/02/18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42ECD-3832-D545-B203-9013407C6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72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49A6-9AF8-B54C-A3C5-34B0F8D9A54D}" type="datetimeFigureOut">
              <a:rPr lang="en-US" smtClean="0"/>
              <a:t>08/02/18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42ECD-3832-D545-B203-9013407C6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3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49A6-9AF8-B54C-A3C5-34B0F8D9A54D}" type="datetimeFigureOut">
              <a:rPr lang="en-US" smtClean="0"/>
              <a:t>08/02/18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42ECD-3832-D545-B203-9013407C6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67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49A6-9AF8-B54C-A3C5-34B0F8D9A54D}" type="datetimeFigureOut">
              <a:rPr lang="en-US" smtClean="0"/>
              <a:t>08/02/18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42ECD-3832-D545-B203-9013407C6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3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49A6-9AF8-B54C-A3C5-34B0F8D9A54D}" type="datetimeFigureOut">
              <a:rPr lang="en-US" smtClean="0"/>
              <a:t>08/02/18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42ECD-3832-D545-B203-9013407C6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42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49A6-9AF8-B54C-A3C5-34B0F8D9A54D}" type="datetimeFigureOut">
              <a:rPr lang="en-US" smtClean="0"/>
              <a:t>08/02/18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42ECD-3832-D545-B203-9013407C6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69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49A6-9AF8-B54C-A3C5-34B0F8D9A54D}" type="datetimeFigureOut">
              <a:rPr lang="en-US" smtClean="0"/>
              <a:t>08/02/18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42ECD-3832-D545-B203-9013407C6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65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49A6-9AF8-B54C-A3C5-34B0F8D9A54D}" type="datetimeFigureOut">
              <a:rPr lang="en-US" smtClean="0"/>
              <a:t>08/02/18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42ECD-3832-D545-B203-9013407C6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40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49A6-9AF8-B54C-A3C5-34B0F8D9A54D}" type="datetimeFigureOut">
              <a:rPr lang="en-US" smtClean="0"/>
              <a:t>08/02/18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42ECD-3832-D545-B203-9013407C6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67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49A6-9AF8-B54C-A3C5-34B0F8D9A54D}" type="datetimeFigureOut">
              <a:rPr lang="en-US" smtClean="0"/>
              <a:t>08/02/18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42ECD-3832-D545-B203-9013407C6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61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849A6-9AF8-B54C-A3C5-34B0F8D9A54D}" type="datetimeFigureOut">
              <a:rPr lang="en-US" smtClean="0"/>
              <a:t>08/02/18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42ECD-3832-D545-B203-9013407C6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909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16.png"/><Relationship Id="rId6" Type="http://schemas.openxmlformats.org/officeDocument/2006/relationships/image" Target="../media/image1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“Involving children in deciding what gets measured and how. 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/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A</a:t>
            </a:r>
            <a:r>
              <a:rPr lang="en-US" b="1" dirty="0" smtClean="0">
                <a:solidFill>
                  <a:srgbClr val="FFFF00"/>
                </a:solidFill>
              </a:rPr>
              <a:t> child rights-based approach”</a:t>
            </a:r>
            <a:br>
              <a:rPr lang="en-US" b="1" dirty="0" smtClean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Professor Laura Lundy</a:t>
            </a:r>
            <a:endParaRPr lang="en-US" b="1" dirty="0"/>
          </a:p>
          <a:p>
            <a:r>
              <a:rPr lang="en-US" b="1" dirty="0" smtClean="0"/>
              <a:t>Centre for Children’s Rights </a:t>
            </a:r>
          </a:p>
          <a:p>
            <a:r>
              <a:rPr lang="en-US" b="1" dirty="0" smtClean="0"/>
              <a:t>Queen’s University, Belfast</a:t>
            </a:r>
          </a:p>
        </p:txBody>
      </p:sp>
    </p:spTree>
    <p:extLst>
      <p:ext uri="{BB962C8B-B14F-4D97-AF65-F5344CB8AC3E}">
        <p14:creationId xmlns:p14="http://schemas.microsoft.com/office/powerpoint/2010/main" val="1258480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/>
            </a:r>
            <a:br>
              <a:rPr lang="en-US" sz="6000" dirty="0" smtClean="0">
                <a:solidFill>
                  <a:srgbClr val="FFFF00"/>
                </a:solidFill>
              </a:rPr>
            </a:br>
            <a:r>
              <a:rPr lang="en-US" sz="6000" dirty="0">
                <a:solidFill>
                  <a:srgbClr val="FFFF00"/>
                </a:solidFill>
              </a:rPr>
              <a:t/>
            </a:r>
            <a:br>
              <a:rPr lang="en-US" sz="6000" dirty="0">
                <a:solidFill>
                  <a:srgbClr val="FFFF00"/>
                </a:solidFill>
              </a:rPr>
            </a:br>
            <a:r>
              <a:rPr lang="en-US" sz="6000" dirty="0" smtClean="0">
                <a:solidFill>
                  <a:srgbClr val="FFFF00"/>
                </a:solidFill>
              </a:rPr>
              <a:t/>
            </a:r>
            <a:br>
              <a:rPr lang="en-US" sz="6000" dirty="0" smtClean="0">
                <a:solidFill>
                  <a:srgbClr val="FFFF00"/>
                </a:solidFill>
              </a:rPr>
            </a:br>
            <a:r>
              <a:rPr lang="en-US" sz="6000" dirty="0">
                <a:solidFill>
                  <a:srgbClr val="FFFF00"/>
                </a:solidFill>
              </a:rPr>
              <a:t/>
            </a:r>
            <a:br>
              <a:rPr lang="en-US" sz="6000" dirty="0">
                <a:solidFill>
                  <a:srgbClr val="FFFF00"/>
                </a:solidFill>
              </a:rPr>
            </a:br>
            <a:r>
              <a:rPr lang="en-US" sz="6000" dirty="0" smtClean="0"/>
              <a:t>Involving children in deciding </a:t>
            </a:r>
            <a:r>
              <a:rPr lang="en-US" sz="6000" b="1" dirty="0" smtClean="0">
                <a:solidFill>
                  <a:srgbClr val="FFFF00"/>
                </a:solidFill>
              </a:rPr>
              <a:t>what</a:t>
            </a:r>
            <a:r>
              <a:rPr lang="en-US" sz="6000" b="1" dirty="0" smtClean="0"/>
              <a:t> </a:t>
            </a:r>
            <a:r>
              <a:rPr lang="en-US" sz="6000" dirty="0" smtClean="0"/>
              <a:t>gets measured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21867"/>
            <a:ext cx="8229600" cy="504296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564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Example 1: Children’s enjoyment of their civil and political rights</a:t>
            </a:r>
            <a:endParaRPr lang="en-GB" dirty="0">
              <a:solidFill>
                <a:srgbClr val="FFFF00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5466670"/>
              </p:ext>
            </p:extLst>
          </p:nvPr>
        </p:nvGraphicFramePr>
        <p:xfrm>
          <a:off x="1631950" y="2082799"/>
          <a:ext cx="5880100" cy="3674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Document" r:id="rId5" imgW="5880100" imgH="2692400" progId="Word.Document.12">
                  <p:embed/>
                </p:oleObj>
              </mc:Choice>
              <mc:Fallback>
                <p:oleObj name="Document" r:id="rId5" imgW="5880100" imgH="2692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31950" y="2082799"/>
                        <a:ext cx="5880100" cy="3674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2589" y="5757332"/>
            <a:ext cx="1456661" cy="9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64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Example 2:  rights in the digital environment for children with   disabilities.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0533"/>
            <a:ext cx="3115733" cy="397563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Participation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400" dirty="0" smtClean="0">
                <a:solidFill>
                  <a:srgbClr val="FFFF00"/>
                </a:solidFill>
              </a:rPr>
              <a:t>Protection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Provision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599" y="2387599"/>
            <a:ext cx="2493857" cy="2878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656" y="5346415"/>
            <a:ext cx="2027344" cy="155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21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6000" b="1" dirty="0"/>
              <a:t/>
            </a:r>
            <a:br>
              <a:rPr lang="en-US" sz="6000" b="1" dirty="0"/>
            </a:br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6000" b="1" dirty="0"/>
              <a:t/>
            </a:r>
            <a:br>
              <a:rPr lang="en-US" sz="6000" b="1" dirty="0"/>
            </a:br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6000" b="1" dirty="0" smtClean="0"/>
              <a:t>Involving children in deciding </a:t>
            </a:r>
            <a:r>
              <a:rPr lang="en-US" sz="6000" b="1" dirty="0" smtClean="0">
                <a:solidFill>
                  <a:srgbClr val="FFFF00"/>
                </a:solidFill>
              </a:rPr>
              <a:t>how </a:t>
            </a:r>
            <a:r>
              <a:rPr lang="en-US" sz="6000" b="1" dirty="0" smtClean="0"/>
              <a:t>it gets  asked  </a:t>
            </a:r>
            <a:br>
              <a:rPr lang="en-US" sz="6000" b="1" dirty="0" smtClean="0"/>
            </a:br>
            <a:r>
              <a:rPr lang="en-US" sz="6000" b="1" dirty="0" smtClean="0"/>
              <a:t>…</a:t>
            </a:r>
            <a:r>
              <a:rPr lang="en-US" sz="6000" b="1" dirty="0"/>
              <a:t/>
            </a:r>
            <a:br>
              <a:rPr lang="en-US" sz="6000" b="1" dirty="0"/>
            </a:br>
            <a:r>
              <a:rPr lang="en-US" sz="4000" b="1" dirty="0" smtClean="0"/>
              <a:t>(when they are reporting on their own lives) 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457200" y="6126163"/>
            <a:ext cx="8229600" cy="7318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761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09" y="4572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i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en-US" i="1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5400" b="1" i="1" dirty="0" smtClean="0">
                <a:solidFill>
                  <a:srgbClr val="FFFF00"/>
                </a:solidFill>
              </a:rPr>
              <a:t>‘’the language dilemma is mutual”</a:t>
            </a:r>
          </a:p>
          <a:p>
            <a:pPr marL="0" indent="0" algn="ctr">
              <a:buNone/>
            </a:pPr>
            <a:endParaRPr lang="en-US" sz="4400" i="1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i="1" dirty="0" smtClean="0"/>
              <a:t>Punch (2002)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00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E</a:t>
            </a:r>
            <a:r>
              <a:rPr lang="en-US" b="1" dirty="0" smtClean="0">
                <a:solidFill>
                  <a:srgbClr val="FFFF00"/>
                </a:solidFill>
              </a:rPr>
              <a:t>xample 1: can’t always use  words</a:t>
            </a:r>
            <a:endParaRPr lang="en-GB" altLang="en-US" b="1" dirty="0" smtClean="0">
              <a:solidFill>
                <a:srgbClr val="FFFF00"/>
              </a:solidFill>
            </a:endParaRPr>
          </a:p>
        </p:txBody>
      </p:sp>
      <p:pic>
        <p:nvPicPr>
          <p:cNvPr id="34822" name="Picture 6" descr="hh01534_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37" y="3857625"/>
            <a:ext cx="1585913" cy="21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 descr="http://www.clipartguide.com/_named_clipart_images/0060-0807-1604-4029_African_American_Boy_Putting_Together_a_Jigsaw_Puzzle_clipart_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609" y="3857625"/>
            <a:ext cx="1999058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 descr="1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2214626"/>
            <a:ext cx="1657350" cy="164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080444"/>
            <a:ext cx="82296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0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Example 2: helping children to form a view</a:t>
            </a:r>
            <a:endParaRPr lang="en-US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1105805"/>
              </p:ext>
            </p:extLst>
          </p:nvPr>
        </p:nvGraphicFramePr>
        <p:xfrm>
          <a:off x="1473200" y="2233879"/>
          <a:ext cx="6197600" cy="444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Document" r:id="rId4" imgW="6197600" imgH="4445000" progId="Word.Document.12">
                  <p:embed/>
                </p:oleObj>
              </mc:Choice>
              <mc:Fallback>
                <p:oleObj name="Document" r:id="rId4" imgW="6197600" imgH="4445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3200" y="2233879"/>
                        <a:ext cx="6197600" cy="444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/>
          <a:srcRect t="8682" b="8682"/>
          <a:stretch>
            <a:fillRect/>
          </a:stretch>
        </p:blipFill>
        <p:spPr>
          <a:xfrm>
            <a:off x="6076452" y="5683516"/>
            <a:ext cx="1594348" cy="87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38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Why involve children?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Hard to defend measuring the effectiveness of children’s rights in a process that  excludes them (and is therefore in breach of  Art. 12) </a:t>
            </a:r>
          </a:p>
          <a:p>
            <a:endParaRPr lang="en-US" dirty="0"/>
          </a:p>
          <a:p>
            <a:r>
              <a:rPr lang="en-US" dirty="0" smtClean="0"/>
              <a:t>Measuring what matters.</a:t>
            </a:r>
          </a:p>
          <a:p>
            <a:endParaRPr lang="en-US" dirty="0"/>
          </a:p>
          <a:p>
            <a:r>
              <a:rPr lang="en-US" dirty="0" smtClean="0"/>
              <a:t>Measuring with greater accuracy.</a:t>
            </a:r>
          </a:p>
          <a:p>
            <a:endParaRPr lang="en-US" dirty="0" smtClean="0"/>
          </a:p>
          <a:p>
            <a:r>
              <a:rPr lang="en-US" dirty="0" smtClean="0"/>
              <a:t>And</a:t>
            </a:r>
            <a:r>
              <a:rPr lang="en-US" i="1" dirty="0" smtClean="0"/>
              <a:t>, importantly</a:t>
            </a:r>
            <a:r>
              <a:rPr lang="en-US" dirty="0" smtClean="0"/>
              <a:t>, the process can be important as the product  - building children’ s capacity to understand and claim their rights 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968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References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endParaRPr lang="en-US" dirty="0" smtClean="0"/>
          </a:p>
          <a:p>
            <a:r>
              <a:rPr lang="en-US" dirty="0" smtClean="0"/>
              <a:t>Lundy, L. &amp; </a:t>
            </a:r>
            <a:r>
              <a:rPr lang="en-US" dirty="0" err="1" smtClean="0"/>
              <a:t>McEvoy</a:t>
            </a:r>
            <a:r>
              <a:rPr lang="en-US" dirty="0" smtClean="0"/>
              <a:t>, L.  (2012) What constitutes a  children’s rights-based approach to research? In M. Freeman (</a:t>
            </a:r>
            <a:r>
              <a:rPr lang="en-US" dirty="0" err="1" smtClean="0"/>
              <a:t>ed</a:t>
            </a:r>
            <a:r>
              <a:rPr lang="en-US" dirty="0" smtClean="0"/>
              <a:t>) </a:t>
            </a:r>
            <a:r>
              <a:rPr lang="en-US" i="1" dirty="0" smtClean="0"/>
              <a:t>Law and Childhood</a:t>
            </a:r>
            <a:r>
              <a:rPr lang="en-US" dirty="0" smtClean="0"/>
              <a:t>,   London, Brill. </a:t>
            </a:r>
          </a:p>
          <a:p>
            <a:endParaRPr lang="en-US" dirty="0"/>
          </a:p>
          <a:p>
            <a:r>
              <a:rPr lang="en-US" dirty="0"/>
              <a:t>Lundy, L. &amp; </a:t>
            </a:r>
            <a:r>
              <a:rPr lang="en-US" dirty="0" err="1"/>
              <a:t>McEvoy</a:t>
            </a:r>
            <a:r>
              <a:rPr lang="en-US" dirty="0"/>
              <a:t>, L.  (2012</a:t>
            </a:r>
            <a:r>
              <a:rPr lang="en-US" dirty="0" smtClean="0"/>
              <a:t>) Children’s Rights-Based Research Methods: Assisting Children to (In)Formed Views, </a:t>
            </a:r>
            <a:r>
              <a:rPr lang="en-US" i="1" dirty="0" smtClean="0"/>
              <a:t> Childhood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4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Seeking children’s perspectives on what matters to them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62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25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Degrees of involvement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flowChartProcess">
            <a:avLst/>
          </a:prstGeo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Parents are asked about children’s experiences</a:t>
            </a:r>
            <a:r>
              <a:rPr lang="en-US" sz="2400" dirty="0"/>
              <a:t>: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proxies</a:t>
            </a:r>
          </a:p>
          <a:p>
            <a:endParaRPr lang="en-US" sz="2400" dirty="0" smtClean="0"/>
          </a:p>
          <a:p>
            <a:r>
              <a:rPr lang="en-US" sz="2400" dirty="0" smtClean="0"/>
              <a:t>Children are asked about their own experiences: </a:t>
            </a:r>
            <a:r>
              <a:rPr lang="en-US" sz="2400" dirty="0" smtClean="0">
                <a:solidFill>
                  <a:srgbClr val="FFFF00"/>
                </a:solidFill>
              </a:rPr>
              <a:t>passers-by</a:t>
            </a:r>
          </a:p>
          <a:p>
            <a:endParaRPr lang="en-US" sz="2400" dirty="0" smtClean="0"/>
          </a:p>
          <a:p>
            <a:r>
              <a:rPr lang="en-US" sz="2400" dirty="0" smtClean="0"/>
              <a:t>Children are  asked about their lives and this is used by researchers to inform what children should be asked: </a:t>
            </a:r>
            <a:r>
              <a:rPr lang="en-US" sz="2400" dirty="0" smtClean="0">
                <a:solidFill>
                  <a:srgbClr val="FFFF00"/>
                </a:solidFill>
              </a:rPr>
              <a:t>pilots</a:t>
            </a:r>
          </a:p>
          <a:p>
            <a:endParaRPr lang="en-US" sz="2400" dirty="0" smtClean="0"/>
          </a:p>
          <a:p>
            <a:r>
              <a:rPr lang="en-US" sz="2400" dirty="0" smtClean="0"/>
              <a:t>Children are given time to think about the issues and are involved in deciding what needs to be measured and how  </a:t>
            </a:r>
            <a:r>
              <a:rPr lang="en-US" sz="2400" dirty="0" smtClean="0">
                <a:solidFill>
                  <a:srgbClr val="FFFF00"/>
                </a:solidFill>
              </a:rPr>
              <a:t>partners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689721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b="1" dirty="0" smtClean="0">
                <a:solidFill>
                  <a:srgbClr val="FFFF00"/>
                </a:solidFill>
              </a:rPr>
              <a:t>What is a </a:t>
            </a:r>
            <a:br>
              <a:rPr lang="en-US" sz="3100" b="1" dirty="0" smtClean="0">
                <a:solidFill>
                  <a:srgbClr val="FFFF00"/>
                </a:solidFill>
              </a:rPr>
            </a:br>
            <a:r>
              <a:rPr lang="en-US" sz="3100" b="1" dirty="0" smtClean="0">
                <a:solidFill>
                  <a:srgbClr val="FFFF00"/>
                </a:solidFill>
              </a:rPr>
              <a:t>‘Children’s Rights Based Approach?</a:t>
            </a:r>
            <a:r>
              <a:rPr lang="en-US" b="1" dirty="0" smtClean="0">
                <a:solidFill>
                  <a:srgbClr val="FFFF00"/>
                </a:solidFill>
              </a:rPr>
              <a:t>’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7618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r>
              <a:rPr lang="en-US" sz="2000" dirty="0" smtClean="0"/>
              <a:t>The  activity should:</a:t>
            </a:r>
          </a:p>
          <a:p>
            <a:pPr lvl="1"/>
            <a:endParaRPr lang="en-US" sz="2000" dirty="0" smtClean="0"/>
          </a:p>
          <a:p>
            <a:pPr lvl="1">
              <a:buFont typeface="Arial"/>
              <a:buChar char="•"/>
            </a:pPr>
            <a:r>
              <a:rPr lang="en-US" sz="2000" dirty="0" smtClean="0"/>
              <a:t>F</a:t>
            </a:r>
            <a:r>
              <a:rPr lang="en-GB" sz="2000" dirty="0" err="1" smtClean="0"/>
              <a:t>urther</a:t>
            </a:r>
            <a:r>
              <a:rPr lang="en-GB" sz="2000" dirty="0" smtClean="0"/>
              <a:t> </a:t>
            </a:r>
            <a:r>
              <a:rPr lang="en-GB" sz="2000" dirty="0"/>
              <a:t>the realisation of  </a:t>
            </a:r>
            <a:r>
              <a:rPr lang="en-GB" sz="2000" dirty="0" smtClean="0"/>
              <a:t>children’s human rights.</a:t>
            </a:r>
          </a:p>
          <a:p>
            <a:pPr lvl="1">
              <a:buFont typeface="Arial"/>
              <a:buChar char="•"/>
            </a:pPr>
            <a:endParaRPr lang="en-GB" sz="2000" dirty="0"/>
          </a:p>
          <a:p>
            <a:pPr lvl="1">
              <a:buFont typeface="Arial"/>
              <a:buChar char="•"/>
            </a:pPr>
            <a:r>
              <a:rPr lang="en-GB" sz="2000" dirty="0"/>
              <a:t>Human  rights standards should guide </a:t>
            </a:r>
            <a:r>
              <a:rPr lang="en-GB" sz="2000" dirty="0" smtClean="0"/>
              <a:t> the process ( e.g. </a:t>
            </a:r>
            <a:r>
              <a:rPr lang="en-GB" sz="2000" dirty="0" smtClean="0">
                <a:solidFill>
                  <a:srgbClr val="FFFF00"/>
                </a:solidFill>
              </a:rPr>
              <a:t>Include children in ways that are  meaningful, safe and inclusive) (</a:t>
            </a:r>
            <a:r>
              <a:rPr lang="en-GB" sz="2000" dirty="0" smtClean="0"/>
              <a:t>Arts. 12, 19, 2 of the UNCRC)</a:t>
            </a:r>
          </a:p>
          <a:p>
            <a:pPr lvl="1">
              <a:buFont typeface="Arial"/>
              <a:buChar char="•"/>
            </a:pPr>
            <a:endParaRPr lang="en-GB" sz="2000" dirty="0"/>
          </a:p>
          <a:p>
            <a:pPr lvl="1">
              <a:buFont typeface="Arial"/>
              <a:buChar char="•"/>
            </a:pPr>
            <a:r>
              <a:rPr lang="en-GB" sz="2000" dirty="0"/>
              <a:t> </a:t>
            </a:r>
            <a:r>
              <a:rPr lang="en-GB" sz="2000" dirty="0" smtClean="0"/>
              <a:t>Contribute </a:t>
            </a:r>
            <a:r>
              <a:rPr lang="en-GB" sz="2000" dirty="0"/>
              <a:t>to the development </a:t>
            </a:r>
            <a:r>
              <a:rPr lang="en-GB" sz="2000" dirty="0" smtClean="0"/>
              <a:t>of the capacities of the duty-bearers to meet their obligations </a:t>
            </a:r>
            <a:r>
              <a:rPr lang="en-GB" sz="2000" i="1" dirty="0" smtClean="0">
                <a:solidFill>
                  <a:srgbClr val="FFFF00"/>
                </a:solidFill>
              </a:rPr>
              <a:t>and  </a:t>
            </a:r>
            <a:r>
              <a:rPr lang="en-GB" sz="2000" i="1" dirty="0">
                <a:solidFill>
                  <a:srgbClr val="FFFF00"/>
                </a:solidFill>
              </a:rPr>
              <a:t>of the rights-holders to claim their rights </a:t>
            </a:r>
            <a:endParaRPr lang="en-GB" sz="2000" i="1" dirty="0" smtClean="0">
              <a:solidFill>
                <a:srgbClr val="FFFF00"/>
              </a:solidFill>
            </a:endParaRPr>
          </a:p>
          <a:p>
            <a:pPr lvl="1">
              <a:buFont typeface="Arial"/>
              <a:buChar char="•"/>
            </a:pPr>
            <a:endParaRPr lang="en-GB" sz="2000" i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2000" dirty="0" smtClean="0"/>
              <a:t>Adapted by Lundy &amp; </a:t>
            </a:r>
            <a:r>
              <a:rPr lang="en-US" sz="2000" dirty="0" err="1" smtClean="0"/>
              <a:t>McEvoy</a:t>
            </a:r>
            <a:r>
              <a:rPr lang="en-US" sz="2000" dirty="0" smtClean="0"/>
              <a:t> (2012) from  the </a:t>
            </a:r>
            <a:r>
              <a:rPr lang="en-US" sz="2000" i="1" dirty="0" smtClean="0"/>
              <a:t>Statement of Common Understanding of  Human Rights Based Approaches </a:t>
            </a:r>
            <a:r>
              <a:rPr lang="en-US" sz="2000" dirty="0" smtClean="0"/>
              <a:t>(UN, 2003)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65367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Two core features of our approach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68800"/>
            <a:ext cx="8229600" cy="1757363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959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Working with children as advisors  throughout the process</a:t>
            </a:r>
            <a:endParaRPr lang="en-US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3135668"/>
              </p:ext>
            </p:extLst>
          </p:nvPr>
        </p:nvGraphicFramePr>
        <p:xfrm>
          <a:off x="457200" y="1600200"/>
          <a:ext cx="76200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1784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ssisting children to (in)formed views (Lundy and McEvoy (Emerson), 201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33" y="2492375"/>
            <a:ext cx="5832475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349896"/>
            <a:ext cx="8229600" cy="496717"/>
          </a:xfrm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</a:rPr>
              <a:t>Building </a:t>
            </a:r>
            <a:r>
              <a:rPr lang="en-US" b="1" dirty="0" smtClean="0">
                <a:solidFill>
                  <a:srgbClr val="FFFF00"/>
                </a:solidFill>
              </a:rPr>
              <a:t>children’s capacity </a:t>
            </a:r>
            <a:r>
              <a:rPr lang="en-US" b="1" dirty="0">
                <a:solidFill>
                  <a:srgbClr val="FFFF00"/>
                </a:solidFill>
              </a:rPr>
              <a:t>to understand the issues</a:t>
            </a: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2011069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52401"/>
            <a:ext cx="7941733" cy="17272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Example 1:  General Comment No.19 on Public  Budgeting </a:t>
            </a:r>
            <a:r>
              <a:rPr lang="en-US" sz="2700" b="1" dirty="0" smtClean="0">
                <a:solidFill>
                  <a:srgbClr val="FFFF00"/>
                </a:solidFill>
              </a:rPr>
              <a:t>(2016) </a:t>
            </a:r>
            <a:endParaRPr lang="en-US" sz="27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7158" y="1571612"/>
            <a:ext cx="3418975" cy="5000660"/>
          </a:xfrm>
        </p:spPr>
        <p:txBody>
          <a:bodyPr>
            <a:normAutofit/>
          </a:bodyPr>
          <a:lstStyle/>
          <a:p>
            <a:endParaRPr lang="en-GB" sz="3200" dirty="0" smtClean="0"/>
          </a:p>
          <a:p>
            <a:pPr marL="457200" lvl="1" indent="0">
              <a:buNone/>
            </a:pPr>
            <a:r>
              <a:rPr lang="en-GB" sz="2600" dirty="0" smtClean="0"/>
              <a:t>‘</a:t>
            </a:r>
            <a:r>
              <a:rPr lang="en-GB" sz="2600" i="1" dirty="0" smtClean="0"/>
              <a:t>the right to information is essential, because it is the precondition of the child’s </a:t>
            </a:r>
            <a:r>
              <a:rPr lang="en-GB" sz="2600" b="1" i="1" dirty="0" smtClean="0"/>
              <a:t>clarified decisions</a:t>
            </a:r>
            <a:r>
              <a:rPr lang="en-GB" sz="2600" i="1" dirty="0" smtClean="0"/>
              <a:t>’ </a:t>
            </a:r>
          </a:p>
          <a:p>
            <a:pPr marL="457200" lvl="1" indent="0">
              <a:buNone/>
            </a:pPr>
            <a:r>
              <a:rPr lang="en-GB" sz="2600" dirty="0" smtClean="0"/>
              <a:t>(UN, 2009)</a:t>
            </a:r>
          </a:p>
          <a:p>
            <a:pPr marL="457200" lvl="1" indent="0" algn="ctr">
              <a:buNone/>
            </a:pPr>
            <a:endParaRPr lang="en-GB" sz="3500" dirty="0"/>
          </a:p>
          <a:p>
            <a:pPr>
              <a:buNone/>
            </a:pPr>
            <a:endParaRPr lang="en-GB" sz="3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133" y="2124364"/>
            <a:ext cx="2730500" cy="3509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633" y="2124364"/>
            <a:ext cx="2154768" cy="35098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0800000" flipH="1" flipV="1">
            <a:off x="4318000" y="4586017"/>
            <a:ext cx="45550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400" i="1" dirty="0" smtClean="0">
              <a:solidFill>
                <a:srgbClr val="FFFF00"/>
              </a:solidFill>
            </a:endParaRPr>
          </a:p>
          <a:p>
            <a:pPr algn="ctr"/>
            <a:endParaRPr lang="en-GB" sz="2400" i="1" dirty="0">
              <a:solidFill>
                <a:srgbClr val="FFFF00"/>
              </a:solidFill>
            </a:endParaRPr>
          </a:p>
          <a:p>
            <a:pPr algn="ctr"/>
            <a:endParaRPr lang="en-GB" sz="2400" i="1" dirty="0" smtClean="0">
              <a:solidFill>
                <a:srgbClr val="FFFF00"/>
              </a:solidFill>
            </a:endParaRPr>
          </a:p>
          <a:p>
            <a:pPr algn="ctr"/>
            <a:endParaRPr lang="en-GB" sz="2400" i="1" dirty="0">
              <a:solidFill>
                <a:srgbClr val="FFFF00"/>
              </a:solidFill>
            </a:endParaRPr>
          </a:p>
          <a:p>
            <a:pPr algn="ctr"/>
            <a:r>
              <a:rPr lang="en-GB" sz="2400" dirty="0" smtClean="0">
                <a:solidFill>
                  <a:srgbClr val="FFFF00"/>
                </a:solidFill>
              </a:rPr>
              <a:t> </a:t>
            </a:r>
            <a:endParaRPr lang="en-GB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5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Violence – ‘what matters to me’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171" r="8541"/>
          <a:stretch/>
        </p:blipFill>
        <p:spPr>
          <a:xfrm>
            <a:off x="869823" y="1417638"/>
            <a:ext cx="7463068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934" y="5775837"/>
            <a:ext cx="1994066" cy="10821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0800000" flipV="1">
            <a:off x="869822" y="1423221"/>
            <a:ext cx="205277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</a:rPr>
              <a:t>Adults should be </a:t>
            </a:r>
            <a:r>
              <a:rPr lang="en-US" sz="2800" b="1" i="1" dirty="0" smtClean="0">
                <a:solidFill>
                  <a:srgbClr val="FFFF00"/>
                </a:solidFill>
              </a:rPr>
              <a:t>absorbing</a:t>
            </a:r>
            <a:r>
              <a:rPr lang="en-US" sz="2000" b="1" i="1" dirty="0" smtClean="0">
                <a:solidFill>
                  <a:srgbClr val="FFFF00"/>
                </a:solidFill>
              </a:rPr>
              <a:t> of what children tell them  - Tara  aged 9</a:t>
            </a:r>
            <a:endParaRPr lang="en-US" sz="20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614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467</Words>
  <Application>Microsoft Macintosh PowerPoint</Application>
  <PresentationFormat>On-screen Show (4:3)</PresentationFormat>
  <Paragraphs>82</Paragraphs>
  <Slides>18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Document</vt:lpstr>
      <vt:lpstr>“Involving children in deciding what gets measured and how.   A child rights-based approach” </vt:lpstr>
      <vt:lpstr>Seeking children’s perspectives on what matters to them</vt:lpstr>
      <vt:lpstr>Degrees of involvement</vt:lpstr>
      <vt:lpstr>What is a  ‘Children’s Rights Based Approach?’</vt:lpstr>
      <vt:lpstr>       Two core features of our approach</vt:lpstr>
      <vt:lpstr>Working with children as advisors  throughout the process</vt:lpstr>
      <vt:lpstr>Building children’s capacity to understand the issues</vt:lpstr>
      <vt:lpstr>Example 1:  General Comment No.19 on Public  Budgeting (2016) </vt:lpstr>
      <vt:lpstr>Violence – ‘what matters to me’</vt:lpstr>
      <vt:lpstr>    Involving children in deciding what gets measured</vt:lpstr>
      <vt:lpstr>Example 1: Children’s enjoyment of their civil and political rights</vt:lpstr>
      <vt:lpstr>Example 2:  rights in the digital environment for children with   disabilities.</vt:lpstr>
      <vt:lpstr>     Involving children in deciding how it gets  asked   … (when they are reporting on their own lives) </vt:lpstr>
      <vt:lpstr>PowerPoint Presentation</vt:lpstr>
      <vt:lpstr>Example 1: can’t always use  words</vt:lpstr>
      <vt:lpstr>Example 2: helping children to form a view</vt:lpstr>
      <vt:lpstr>Why involve children?</vt:lpstr>
      <vt:lpstr>References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a ‘Children’s Rights Based Approach’</dc:title>
  <dc:creator>Laura Lundy</dc:creator>
  <cp:lastModifiedBy>Laura Lundy</cp:lastModifiedBy>
  <cp:revision>18</cp:revision>
  <dcterms:created xsi:type="dcterms:W3CDTF">2018-02-03T19:41:04Z</dcterms:created>
  <dcterms:modified xsi:type="dcterms:W3CDTF">2018-02-08T09:20:07Z</dcterms:modified>
</cp:coreProperties>
</file>